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PT Sans Narrow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Pitit Lucari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86EB93-601F-49FC-9B19-42F00E23FF10}">
  <a:tblStyle styleId="{D686EB93-601F-49FC-9B19-42F00E23FF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TSansNarrow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07T09:54:42.360">
    <p:pos x="6000" y="0"/>
    <p:text>Slide de backup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709c7868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709c7868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7576e431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7576e43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709c7864c_0_3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709c7864c_0_3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709c7864c_0_3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709c7864c_0_3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71233634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71233634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709c7864c_0_3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709c7864c_0_3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71233634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71233634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7576e431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7576e431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709c7864c_0_3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709c7864c_0_3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7576e431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7576e431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709c7864c_0_3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709c7864c_0_3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709c7864c_0_3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709c7864c_0_3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7576e431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7576e431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709c7864c_0_3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709c7864c_0_3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71233634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b71233634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71233634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71233634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709c7864c_0_3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709c7864c_0_3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709c7864c_0_3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709c7864c_0_3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709c7864c_0_3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709c7864c_0_3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709c7864c_0_3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709c7864c_0_3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7576e431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7576e431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709c7864c_0_3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709c7864c_0_3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709c7864c_0_3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709c7864c_0_3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216206"/>
            <a:ext cx="7136700" cy="15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en" sz="3200"/>
            </a:br>
            <a:r>
              <a:rPr lang="en" sz="3200"/>
              <a:t>CAP PROJET 5A: </a:t>
            </a:r>
            <a:r>
              <a:rPr lang="en" sz="3200"/>
              <a:t>Apprentissage incrémental en classes pour la reconnaissance d’émotions complexes</a:t>
            </a:r>
            <a:endParaRPr sz="32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Martin Brami, David Chen, </a:t>
            </a: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Raphaël Huant, </a:t>
            </a:r>
            <a:endParaRPr sz="1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Sébastien Husson, Song Nam Tran</a:t>
            </a:r>
            <a:endParaRPr sz="2900"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1547250" y="4232125"/>
            <a:ext cx="604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1919"/>
                </a:solidFill>
              </a:rPr>
              <a:t>Supervisé par: Lionel Prevost, Thibault Geoffroy, Khadija Slimani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298" y="141975"/>
            <a:ext cx="1157425" cy="6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75" y="93837"/>
            <a:ext cx="118152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Architectures</a:t>
            </a:r>
            <a:endParaRPr sz="3200"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263400" y="1736175"/>
            <a:ext cx="26265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200" y="0"/>
            <a:ext cx="2225324" cy="131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300" y="1670300"/>
            <a:ext cx="2448076" cy="14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088" y="3480925"/>
            <a:ext cx="2626499" cy="15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6">
            <a:alphaModFix/>
          </a:blip>
          <a:srcRect b="0" l="0" r="13239" t="0"/>
          <a:stretch/>
        </p:blipFill>
        <p:spPr>
          <a:xfrm>
            <a:off x="0" y="2265675"/>
            <a:ext cx="3590774" cy="1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4059725" y="2045199"/>
            <a:ext cx="1486500" cy="14940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3666800" y="394700"/>
            <a:ext cx="26265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Réseau de neurones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4059713" y="1620325"/>
            <a:ext cx="26265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Forêts aléatoires</a:t>
            </a:r>
            <a:endParaRPr/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3666800" y="4037875"/>
            <a:ext cx="26265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Multinomial Naive Bayes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Splits et Batchs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11700" y="1266325"/>
            <a:ext cx="4442100" cy="29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420"/>
              <a:t>On utilise d’abord un train test split </a:t>
            </a:r>
            <a:r>
              <a:rPr b="1" lang="en" sz="1420"/>
              <a:t>80%/20%.</a:t>
            </a:r>
            <a:endParaRPr b="1" sz="142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solidFill>
                  <a:srgbClr val="00BF63"/>
                </a:solidFill>
              </a:rPr>
              <a:t>Batch 0 : Emotions basiques</a:t>
            </a:r>
            <a:endParaRPr sz="1420">
              <a:solidFill>
                <a:srgbClr val="00BF63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solidFill>
                  <a:srgbClr val="CB6CE6"/>
                </a:solidFill>
              </a:rPr>
              <a:t>Batch 1 : 8-9</a:t>
            </a:r>
            <a:endParaRPr sz="1420">
              <a:solidFill>
                <a:srgbClr val="CB6CE6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solidFill>
                  <a:srgbClr val="FF3131"/>
                </a:solidFill>
              </a:rPr>
              <a:t>Batch 2 :10-13</a:t>
            </a:r>
            <a:endParaRPr sz="1420">
              <a:solidFill>
                <a:srgbClr val="FF313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solidFill>
                  <a:srgbClr val="4173FD"/>
                </a:solidFill>
              </a:rPr>
              <a:t>Batch 3 : 14-16</a:t>
            </a:r>
            <a:endParaRPr sz="1420">
              <a:solidFill>
                <a:srgbClr val="4173F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solidFill>
                  <a:srgbClr val="FF914D"/>
                </a:solidFill>
              </a:rPr>
              <a:t>Batch 4 : 17-18</a:t>
            </a:r>
            <a:endParaRPr sz="1420">
              <a:solidFill>
                <a:srgbClr val="FF91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solidFill>
                  <a:srgbClr val="191919"/>
                </a:solidFill>
              </a:rPr>
              <a:t>Batch 5 : 19</a:t>
            </a:r>
            <a:endParaRPr sz="1420">
              <a:solidFill>
                <a:srgbClr val="19191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solidFill>
                  <a:srgbClr val="FF00A1"/>
                </a:solidFill>
              </a:rPr>
              <a:t>Batch 6 : 20-22</a:t>
            </a:r>
            <a:endParaRPr sz="1420">
              <a:solidFill>
                <a:srgbClr val="FF00A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br>
              <a:rPr lang="en" sz="1420"/>
            </a:br>
            <a:endParaRPr sz="1420"/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6774775" y="774925"/>
            <a:ext cx="30000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BF63"/>
              </a:buClr>
              <a:buSzPts val="1100"/>
              <a:buAutoNum type="arabicPeriod"/>
            </a:pPr>
            <a:r>
              <a:rPr lang="en" sz="1100">
                <a:solidFill>
                  <a:srgbClr val="00BF63"/>
                </a:solidFill>
              </a:rPr>
              <a:t>Neutral</a:t>
            </a:r>
            <a:endParaRPr sz="1100">
              <a:solidFill>
                <a:srgbClr val="00BF63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63"/>
              </a:buClr>
              <a:buSzPts val="1100"/>
              <a:buAutoNum type="arabicPeriod"/>
            </a:pPr>
            <a:r>
              <a:rPr lang="en" sz="1100">
                <a:solidFill>
                  <a:srgbClr val="00BF63"/>
                </a:solidFill>
              </a:rPr>
              <a:t>Happy</a:t>
            </a:r>
            <a:endParaRPr sz="1100">
              <a:solidFill>
                <a:srgbClr val="00BF63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63"/>
              </a:buClr>
              <a:buSzPts val="1100"/>
              <a:buAutoNum type="arabicPeriod"/>
            </a:pPr>
            <a:r>
              <a:rPr lang="en" sz="1100">
                <a:solidFill>
                  <a:srgbClr val="00BF63"/>
                </a:solidFill>
              </a:rPr>
              <a:t>Sad</a:t>
            </a:r>
            <a:endParaRPr sz="1100">
              <a:solidFill>
                <a:srgbClr val="00BF63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63"/>
              </a:buClr>
              <a:buSzPts val="1100"/>
              <a:buAutoNum type="arabicPeriod"/>
            </a:pPr>
            <a:r>
              <a:rPr lang="en" sz="1100">
                <a:solidFill>
                  <a:srgbClr val="00BF63"/>
                </a:solidFill>
              </a:rPr>
              <a:t>Fear</a:t>
            </a:r>
            <a:endParaRPr sz="1100">
              <a:solidFill>
                <a:srgbClr val="00BF63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63"/>
              </a:buClr>
              <a:buSzPts val="1100"/>
              <a:buAutoNum type="arabicPeriod"/>
            </a:pPr>
            <a:r>
              <a:rPr lang="en" sz="1100">
                <a:solidFill>
                  <a:srgbClr val="00BF63"/>
                </a:solidFill>
              </a:rPr>
              <a:t>Angry</a:t>
            </a:r>
            <a:endParaRPr sz="1100">
              <a:solidFill>
                <a:srgbClr val="00BF63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63"/>
              </a:buClr>
              <a:buSzPts val="1100"/>
              <a:buAutoNum type="arabicPeriod"/>
            </a:pPr>
            <a:r>
              <a:rPr lang="en" sz="1100">
                <a:solidFill>
                  <a:srgbClr val="00BF63"/>
                </a:solidFill>
              </a:rPr>
              <a:t>Surprise</a:t>
            </a:r>
            <a:endParaRPr sz="1100">
              <a:solidFill>
                <a:srgbClr val="00BF63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63"/>
              </a:buClr>
              <a:buSzPts val="1100"/>
              <a:buAutoNum type="arabicPeriod"/>
            </a:pPr>
            <a:r>
              <a:rPr lang="en" sz="1100">
                <a:solidFill>
                  <a:srgbClr val="00BF63"/>
                </a:solidFill>
              </a:rPr>
              <a:t>Disgust</a:t>
            </a:r>
            <a:endParaRPr sz="1100">
              <a:solidFill>
                <a:srgbClr val="00BF63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6CE6"/>
              </a:buClr>
              <a:buSzPts val="1100"/>
              <a:buAutoNum type="arabicPeriod"/>
            </a:pPr>
            <a:r>
              <a:rPr lang="en" sz="1100">
                <a:solidFill>
                  <a:srgbClr val="CB6CE6"/>
                </a:solidFill>
              </a:rPr>
              <a:t>Happily_Surprised</a:t>
            </a:r>
            <a:endParaRPr sz="1100">
              <a:solidFill>
                <a:srgbClr val="CB6CE6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6CE6"/>
              </a:buClr>
              <a:buSzPts val="1100"/>
              <a:buAutoNum type="arabicPeriod"/>
            </a:pPr>
            <a:r>
              <a:rPr lang="en" sz="1100">
                <a:solidFill>
                  <a:srgbClr val="CB6CE6"/>
                </a:solidFill>
              </a:rPr>
              <a:t>Happily_Disgusted</a:t>
            </a:r>
            <a:endParaRPr sz="1100">
              <a:solidFill>
                <a:srgbClr val="CB6CE6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131"/>
              </a:buClr>
              <a:buSzPts val="1100"/>
              <a:buAutoNum type="arabicPeriod"/>
            </a:pPr>
            <a:r>
              <a:rPr lang="en" sz="1100">
                <a:solidFill>
                  <a:srgbClr val="FF3131"/>
                </a:solidFill>
              </a:rPr>
              <a:t>Sadly_Fearful</a:t>
            </a:r>
            <a:endParaRPr sz="1100">
              <a:solidFill>
                <a:srgbClr val="FF313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131"/>
              </a:buClr>
              <a:buSzPts val="1100"/>
              <a:buAutoNum type="arabicPeriod"/>
            </a:pPr>
            <a:r>
              <a:rPr lang="en" sz="1100">
                <a:solidFill>
                  <a:srgbClr val="FF3131"/>
                </a:solidFill>
              </a:rPr>
              <a:t>Sadly_Angry</a:t>
            </a:r>
            <a:endParaRPr sz="1100">
              <a:solidFill>
                <a:srgbClr val="FF313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131"/>
              </a:buClr>
              <a:buSzPts val="1100"/>
              <a:buAutoNum type="arabicPeriod"/>
            </a:pPr>
            <a:r>
              <a:rPr lang="en" sz="1100">
                <a:solidFill>
                  <a:srgbClr val="FF3131"/>
                </a:solidFill>
              </a:rPr>
              <a:t>Sadly_Surprised</a:t>
            </a:r>
            <a:endParaRPr sz="1100">
              <a:solidFill>
                <a:srgbClr val="FF313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131"/>
              </a:buClr>
              <a:buSzPts val="1100"/>
              <a:buAutoNum type="arabicPeriod"/>
            </a:pPr>
            <a:r>
              <a:rPr lang="en" sz="1100">
                <a:solidFill>
                  <a:srgbClr val="FF3131"/>
                </a:solidFill>
              </a:rPr>
              <a:t>Sadly_Disgusted</a:t>
            </a:r>
            <a:endParaRPr sz="1100">
              <a:solidFill>
                <a:srgbClr val="FF313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3FD"/>
              </a:buClr>
              <a:buSzPts val="1100"/>
              <a:buAutoNum type="arabicPeriod"/>
            </a:pPr>
            <a:r>
              <a:rPr lang="en" sz="1100">
                <a:solidFill>
                  <a:srgbClr val="4173FD"/>
                </a:solidFill>
              </a:rPr>
              <a:t>Fearfully_Angry</a:t>
            </a:r>
            <a:endParaRPr sz="1100">
              <a:solidFill>
                <a:srgbClr val="4173FD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3FD"/>
              </a:buClr>
              <a:buSzPts val="1100"/>
              <a:buAutoNum type="arabicPeriod"/>
            </a:pPr>
            <a:r>
              <a:rPr lang="en" sz="1100">
                <a:solidFill>
                  <a:srgbClr val="4173FD"/>
                </a:solidFill>
              </a:rPr>
              <a:t>Fearfully_Surprised</a:t>
            </a:r>
            <a:endParaRPr sz="1100">
              <a:solidFill>
                <a:srgbClr val="4173FD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3FD"/>
              </a:buClr>
              <a:buSzPts val="1100"/>
              <a:buAutoNum type="arabicPeriod"/>
            </a:pPr>
            <a:r>
              <a:rPr lang="en" sz="1100">
                <a:solidFill>
                  <a:srgbClr val="4173FD"/>
                </a:solidFill>
              </a:rPr>
              <a:t>Fearfully_Disgusted</a:t>
            </a:r>
            <a:endParaRPr sz="1100">
              <a:solidFill>
                <a:srgbClr val="4173FD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100"/>
              <a:buAutoNum type="arabicPeriod"/>
            </a:pPr>
            <a:r>
              <a:rPr lang="en" sz="1100">
                <a:solidFill>
                  <a:srgbClr val="FF914D"/>
                </a:solidFill>
              </a:rPr>
              <a:t>Angrily_Surprised</a:t>
            </a:r>
            <a:endParaRPr sz="1100">
              <a:solidFill>
                <a:srgbClr val="FF914D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100"/>
              <a:buAutoNum type="arabicPeriod"/>
            </a:pPr>
            <a:r>
              <a:rPr lang="en" sz="1100">
                <a:solidFill>
                  <a:srgbClr val="FF914D"/>
                </a:solidFill>
              </a:rPr>
              <a:t>Angrily_Disgusted</a:t>
            </a:r>
            <a:endParaRPr sz="1100">
              <a:solidFill>
                <a:srgbClr val="FF914D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Disgustedly_Surprised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1"/>
              </a:buClr>
              <a:buSzPts val="1100"/>
              <a:buAutoNum type="arabicPeriod"/>
            </a:pPr>
            <a:r>
              <a:rPr lang="en" sz="1100">
                <a:solidFill>
                  <a:srgbClr val="FF00A1"/>
                </a:solidFill>
              </a:rPr>
              <a:t>Appalled</a:t>
            </a:r>
            <a:endParaRPr sz="1100">
              <a:solidFill>
                <a:srgbClr val="FF00A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1"/>
              </a:buClr>
              <a:buSzPts val="1100"/>
              <a:buAutoNum type="arabicPeriod"/>
            </a:pPr>
            <a:r>
              <a:rPr lang="en" sz="1100">
                <a:solidFill>
                  <a:srgbClr val="FF00A1"/>
                </a:solidFill>
              </a:rPr>
              <a:t>Hatred</a:t>
            </a:r>
            <a:endParaRPr sz="1100">
              <a:solidFill>
                <a:srgbClr val="FF00A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1"/>
              </a:buClr>
              <a:buSzPts val="1100"/>
              <a:buAutoNum type="arabicPeriod"/>
            </a:pPr>
            <a:r>
              <a:rPr lang="en" sz="1100">
                <a:solidFill>
                  <a:srgbClr val="FF00A1"/>
                </a:solidFill>
              </a:rPr>
              <a:t>Awed</a:t>
            </a:r>
            <a:endParaRPr sz="1100">
              <a:solidFill>
                <a:srgbClr val="FF00A1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3002525" y="2890250"/>
            <a:ext cx="1012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3654025" y="2681350"/>
            <a:ext cx="25767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F63"/>
                </a:solidFill>
                <a:latin typeface="Open Sans"/>
                <a:ea typeface="Open Sans"/>
                <a:cs typeface="Open Sans"/>
                <a:sym typeface="Open Sans"/>
              </a:rPr>
              <a:t>Batch 0 : Emotions basiques</a:t>
            </a:r>
            <a:b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puis 1 Batch  par classe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>
            <a:off x="6435000" y="567925"/>
            <a:ext cx="8700" cy="41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 de confusion</a:t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1374625"/>
            <a:ext cx="3621881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1371600"/>
            <a:ext cx="3621881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00" y="1371600"/>
            <a:ext cx="3621881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3200" y="1371600"/>
            <a:ext cx="3621881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3200" y="1371600"/>
            <a:ext cx="3621881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3200" y="1371600"/>
            <a:ext cx="3621881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43200" y="1371600"/>
            <a:ext cx="3621881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295375" y="149125"/>
            <a:ext cx="2601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Méthode 1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856400" y="3966325"/>
            <a:ext cx="23586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On choisit donc MNB comme classifieur</a:t>
            </a:r>
            <a:endParaRPr b="1">
              <a:solidFill>
                <a:srgbClr val="191919"/>
              </a:solidFill>
            </a:endParaRPr>
          </a:p>
        </p:txBody>
      </p:sp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2" name="Google Shape;202;p25"/>
          <p:cNvGraphicFramePr/>
          <p:nvPr/>
        </p:nvGraphicFramePr>
        <p:xfrm>
          <a:off x="3365475" y="85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{D686EB93-601F-49FC-9B19-42F00E23FF10}</a:tableStyleId>
              </a:tblPr>
              <a:tblGrid>
                <a:gridCol w="1839775"/>
                <a:gridCol w="1839775"/>
                <a:gridCol w="1839775"/>
              </a:tblGrid>
              <a:tr h="4664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191919"/>
                          </a:solidFill>
                        </a:rPr>
                        <a:t>CFEE (using only Openface’s AUs)</a:t>
                      </a:r>
                      <a:endParaRPr b="1" sz="1600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83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Method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Accuracy: incrementation by classes (7 batches predefined)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Accuracy: incrementation by classes (16 batches – batch by batch)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SGD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3131"/>
                          </a:solidFill>
                        </a:rPr>
                        <a:t>0.14903 (± 1e-5)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7272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3131"/>
                          </a:solidFill>
                        </a:rPr>
                        <a:t>0,07591 (± 1e-5)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BernouilliNB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7272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0.46425 (± 0.0002)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7272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0.46656 (± 0.0002)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91919"/>
                          </a:solidFill>
                        </a:rPr>
                        <a:t>MultinomialNB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7272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0,51860 (± 0.0005)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7272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0,54199 (± 0.0006)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MLP Classifier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7272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3131"/>
                          </a:solidFill>
                        </a:rPr>
                        <a:t>0,19070 (± 0.002)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7272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3131"/>
                          </a:solidFill>
                        </a:rPr>
                        <a:t>0,10735 (± 0.0008)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3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Passive Aggressive Classifier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7272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0,28754 (± 0.0005)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7272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0,36215 (± 0.0003)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3" name="Google Shape;203;p25"/>
          <p:cNvSpPr/>
          <p:nvPr/>
        </p:nvSpPr>
        <p:spPr>
          <a:xfrm>
            <a:off x="499525" y="1697388"/>
            <a:ext cx="2193300" cy="197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Baseline non incrémentale, RandomForest: 0.69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186200" y="4120150"/>
            <a:ext cx="670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311700" y="98275"/>
            <a:ext cx="2915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Comparatifs des performances extracteurs de features</a:t>
            </a:r>
            <a:endParaRPr sz="2440"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288000" y="1470125"/>
            <a:ext cx="2649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2" name="Google Shape;212;p26"/>
          <p:cNvGraphicFramePr/>
          <p:nvPr/>
        </p:nvGraphicFramePr>
        <p:xfrm>
          <a:off x="3373200" y="41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{D686EB93-601F-49FC-9B19-42F00E23FF10}</a:tableStyleId>
              </a:tblPr>
              <a:tblGrid>
                <a:gridCol w="1839050"/>
                <a:gridCol w="1725375"/>
                <a:gridCol w="1782225"/>
              </a:tblGrid>
              <a:tr h="2619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 émotions basiques CFEE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26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Pre-trained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Test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Parameters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38B6FF"/>
                          </a:solidFill>
                        </a:rPr>
                        <a:t>DenseNet121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0.8571</a:t>
                      </a:r>
                      <a:endParaRPr b="1" sz="1100">
                        <a:solidFill>
                          <a:srgbClr val="00BF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8.0M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EfficientNetB0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0.7798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5.3M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38B6FF"/>
                          </a:solidFill>
                        </a:rPr>
                        <a:t>GoogleNet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0.901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6.6M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6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MNASNet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3131"/>
                          </a:solidFill>
                        </a:rPr>
                        <a:t>0.127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4.4M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InceptionV3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0.779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3131"/>
                          </a:solidFill>
                        </a:rPr>
                        <a:t>27.2M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6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38B6FF"/>
                          </a:solidFill>
                        </a:rPr>
                        <a:t>MobileNetV3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0.829</a:t>
                      </a:r>
                      <a:endParaRPr b="1" sz="1100">
                        <a:solidFill>
                          <a:srgbClr val="00BF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5.5M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REGNet_X_400MF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0.684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5.5M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REGNet_X_800MF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0.755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7.3M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REGNet_Y_800MF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0.8125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6.4M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38B6FF"/>
                          </a:solidFill>
                        </a:rPr>
                        <a:t>ResNet18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0.875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11.7M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311700" y="445025"/>
            <a:ext cx="3771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Méthode 2</a:t>
            </a:r>
            <a:endParaRPr/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7206250" y="63725"/>
            <a:ext cx="1775400" cy="1470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Baseline non incrémentale, RandomForest: 0.69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20" name="Google Shape;220;p27"/>
          <p:cNvGraphicFramePr/>
          <p:nvPr/>
        </p:nvGraphicFramePr>
        <p:xfrm>
          <a:off x="112788" y="166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{D686EB93-601F-49FC-9B19-42F00E23FF10}</a:tableStyleId>
              </a:tblPr>
              <a:tblGrid>
                <a:gridCol w="641850"/>
                <a:gridCol w="708350"/>
                <a:gridCol w="614850"/>
                <a:gridCol w="667975"/>
                <a:gridCol w="708825"/>
                <a:gridCol w="668150"/>
                <a:gridCol w="711550"/>
                <a:gridCol w="555650"/>
                <a:gridCol w="832525"/>
                <a:gridCol w="710675"/>
                <a:gridCol w="675900"/>
                <a:gridCol w="710675"/>
                <a:gridCol w="701975"/>
              </a:tblGrid>
              <a:tr h="7565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CNN </a:t>
                      </a:r>
                      <a:r>
                        <a:rPr b="1" lang="en"/>
                        <a:t>Features only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CNN </a:t>
                      </a:r>
                      <a:r>
                        <a:rPr b="1" lang="en"/>
                        <a:t>Features and AU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  <a:tc hMerge="1"/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Combinaison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 hMerge="1"/>
              </a:tr>
              <a:tr h="7866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GoogleNet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Resn</a:t>
                      </a: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e</a:t>
                      </a: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t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Mobilenet 2.5M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Mobilenet 5.5M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Densenet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GoogleNet +AU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Resnet +AU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Mobilenet 2.5M+AU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Mobilenet 5.5M+AU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DenseNet+AU</a:t>
                      </a:r>
                      <a:endParaRPr sz="500"/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GoogleNet+Resnet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800">
                          <a:solidFill>
                            <a:srgbClr val="191919"/>
                          </a:solidFill>
                        </a:rPr>
                        <a:t>GoogleNet+Resnet +AU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75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On 7 groups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0.559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0.537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0.573</a:t>
                      </a:r>
                      <a:endParaRPr b="1" sz="1100">
                        <a:solidFill>
                          <a:srgbClr val="00BF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0.574</a:t>
                      </a:r>
                      <a:endParaRPr b="1" sz="1100">
                        <a:solidFill>
                          <a:srgbClr val="00BF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0.543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0.577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0.596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0.625</a:t>
                      </a:r>
                      <a:endParaRPr b="1" sz="1100">
                        <a:solidFill>
                          <a:srgbClr val="00BF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0.624</a:t>
                      </a:r>
                      <a:endParaRPr b="1" sz="1100">
                        <a:solidFill>
                          <a:srgbClr val="00BF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0.557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0.565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0.576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75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</a:rPr>
                        <a:t>On 16 groups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0.557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0.536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0.570</a:t>
                      </a:r>
                      <a:endParaRPr b="1" sz="1100">
                        <a:solidFill>
                          <a:srgbClr val="00BF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0.575</a:t>
                      </a:r>
                      <a:endParaRPr b="1" sz="1100">
                        <a:solidFill>
                          <a:srgbClr val="00BF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0.539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0.574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0.597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0.624</a:t>
                      </a:r>
                      <a:endParaRPr b="1" sz="1100">
                        <a:solidFill>
                          <a:srgbClr val="00BF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BF63"/>
                          </a:solidFill>
                        </a:rPr>
                        <a:t>0.612</a:t>
                      </a:r>
                      <a:endParaRPr b="1" sz="1100">
                        <a:solidFill>
                          <a:srgbClr val="00BF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0.557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0.563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0.578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Taux de reconnaissance au fil de l’apprentissage</a:t>
            </a:r>
            <a:endParaRPr/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311700" y="1266325"/>
            <a:ext cx="4185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L’oubli catastrophique est d’environ 10% sur les émotions  basiques.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Les groupes 3, 4, 5, 7 sont les moins bien reconnus, les features doivent être moins pertinentes pour distinguer ces classes.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222" y="1245847"/>
            <a:ext cx="4185075" cy="3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et perspectives</a:t>
            </a:r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311700" y="1645075"/>
            <a:ext cx="85206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Trouver une méthode pour séparer les classes souvent confondues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Faire évoluer le CNN extracteur de features batch après batch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Apprendre à repérer les </a:t>
            </a:r>
            <a:r>
              <a:rPr lang="en"/>
              <a:t>exemples</a:t>
            </a:r>
            <a:r>
              <a:rPr lang="en"/>
              <a:t> significatifs pour du rehearsal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Utiliser un modèle génératif pour du pseudo-rehearsal</a:t>
            </a:r>
            <a:endParaRPr/>
          </a:p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Apprentissage actif (Human in the loop)</a:t>
            </a:r>
            <a:endParaRPr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Méthode d'apprentissage machine où le système </a:t>
            </a:r>
            <a:r>
              <a:rPr lang="en"/>
              <a:t>sélectionne activement les exemples les plus informatifs pour l'apprentissage.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Processus itératif où le modèle demande des annotations humaines pour les exemples jugés les plus utiles.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Objectif: Réduire les besoins en </a:t>
            </a:r>
            <a:r>
              <a:rPr lang="en"/>
              <a:t>labellisation des</a:t>
            </a:r>
            <a:r>
              <a:rPr lang="en"/>
              <a:t> données tout en améliorant la précision du modèle et en donnant à l’humain un contrôle sur l’évolution du modèle.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DEMONSTRATION</a:t>
            </a:r>
            <a:endParaRPr sz="3200"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Web App Demo</a:t>
            </a:r>
            <a:endParaRPr/>
          </a:p>
        </p:txBody>
      </p:sp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938" y="1697100"/>
            <a:ext cx="6318124" cy="303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346525" y="3667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07283" y="4584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346525" y="1273800"/>
            <a:ext cx="3799500" cy="3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1.Reconnaissance d’émotions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2.L’apprentissage incrémental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3.L’oubli catastrophique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4.Objectifs du Projet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4572000" y="1273800"/>
            <a:ext cx="3799500" cy="3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5.Méthodologies et architectures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6.Présentation des résultats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7.Conclusion et perspectives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8.Démonstration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Remerciements</a:t>
            </a:r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Merci pour votre attention !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Des questions ?</a:t>
            </a:r>
            <a:endParaRPr/>
          </a:p>
        </p:txBody>
      </p:sp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311700" y="1152425"/>
            <a:ext cx="8520600" cy="3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82733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00">
                <a:solidFill>
                  <a:srgbClr val="000000"/>
                </a:solidFill>
              </a:rPr>
              <a:t>van de Ven, G.M., Tuytelaars, T. &amp; Tolias, A.S. </a:t>
            </a:r>
            <a:r>
              <a:rPr b="1" lang="en" sz="1100">
                <a:solidFill>
                  <a:srgbClr val="000000"/>
                </a:solidFill>
              </a:rPr>
              <a:t>Three types of incremental learning</a:t>
            </a:r>
            <a:r>
              <a:rPr lang="en" sz="1100">
                <a:solidFill>
                  <a:srgbClr val="000000"/>
                </a:solidFill>
              </a:rPr>
              <a:t>. Nat Mach Intell 4, 1185–1197 (2022)</a:t>
            </a:r>
            <a:endParaRPr sz="1100">
              <a:solidFill>
                <a:srgbClr val="000000"/>
              </a:solidFill>
            </a:endParaRPr>
          </a:p>
          <a:p>
            <a:pPr indent="-28273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00">
                <a:solidFill>
                  <a:srgbClr val="000000"/>
                </a:solidFill>
              </a:rPr>
              <a:t>Iscen, A., Zhang, J., Lazebnik, S., Schmid, C. (2020). </a:t>
            </a:r>
            <a:r>
              <a:rPr b="1" lang="en" sz="1100">
                <a:solidFill>
                  <a:srgbClr val="000000"/>
                </a:solidFill>
              </a:rPr>
              <a:t>Memory-Efficient Incremental Learning Through Feature Adaptation.</a:t>
            </a:r>
            <a:r>
              <a:rPr lang="en" sz="1100">
                <a:solidFill>
                  <a:srgbClr val="000000"/>
                </a:solidFill>
              </a:rPr>
              <a:t> In: Vedaldi, A., Bischof, H., Brox, T., Frahm, JM. (eds) Computer Vision – ECCV 2020. ECCV 2020. Lecture Notes in Computer Science(), vol 12361. Springer, Cham.</a:t>
            </a:r>
            <a:endParaRPr sz="1100">
              <a:solidFill>
                <a:srgbClr val="000000"/>
              </a:solidFill>
            </a:endParaRPr>
          </a:p>
          <a:p>
            <a:pPr indent="-28273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00">
                <a:solidFill>
                  <a:srgbClr val="000000"/>
                </a:solidFill>
              </a:rPr>
              <a:t>Yang, Q., Gu, Y., Wu, D. (2019).</a:t>
            </a:r>
            <a:r>
              <a:rPr b="1" lang="en" sz="1100">
                <a:solidFill>
                  <a:srgbClr val="000000"/>
                </a:solidFill>
              </a:rPr>
              <a:t> Survey of incremental learning. </a:t>
            </a:r>
            <a:r>
              <a:rPr lang="en" sz="1100">
                <a:solidFill>
                  <a:srgbClr val="000000"/>
                </a:solidFill>
              </a:rPr>
              <a:t>Knowledge-Based Systems, 234, 106980. </a:t>
            </a:r>
            <a:endParaRPr sz="11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28273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Mosqueira-Rey, E., Hernández-Pereira, E., Alonso-Ríos, D. </a:t>
            </a:r>
            <a:r>
              <a:rPr i="1" lang="en" sz="1100">
                <a:solidFill>
                  <a:srgbClr val="000000"/>
                </a:solidFill>
                <a:highlight>
                  <a:srgbClr val="FFFFFF"/>
                </a:highlight>
              </a:rPr>
              <a:t>et al.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</a:rPr>
              <a:t>Human-in-the-loop machine learning: a state of the art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. </a:t>
            </a:r>
            <a:r>
              <a:rPr i="1" lang="en" sz="1100">
                <a:solidFill>
                  <a:srgbClr val="000000"/>
                </a:solidFill>
                <a:highlight>
                  <a:srgbClr val="FFFFFF"/>
                </a:highlight>
              </a:rPr>
              <a:t>Artif Intell Rev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</a:rPr>
              <a:t>56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, 3005–3054 (2023).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8273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M. Ristin, M. Guillaumin, J. Gall and L. Van Gool,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</a:rPr>
              <a:t>Incremental Learning of Random Forests for Large-Scale Image Classification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, in IEEE Transactions on Pattern Analysis and Machine Intelligence, vol. 38, no. 3, pp. 490-503, 1 March 2016, doi: 10.1109/TPAMI.2015.2459678.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8273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Pengzhen Ren, Yun Xiao, Xiaojun Chang, Po-Yao Huang, Zhihui Li, Brij B. Gupta, Xiaojiang Chen, and Xin Wang. 2021.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</a:rPr>
              <a:t>A Survey of Deep Active Learning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. ACM Comput. Surv. 54, 9, Article 180 (December 2022), 40 pages. 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8273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Sylvestre-Alvise Rebuffi, Alexander Kolesnikov, Georg Sperl, Christoph H. Lampert,( 14 avril 2017),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</a:rPr>
              <a:t>iCaRL: Incremental Classifier and Representation Learning, 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arXiv:1611.07725v2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8273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Gonzalez, Jordan &amp; Geoffroy, Thibault &amp; Deshayes, Aurelia &amp; Prevost, Lionel. (2023).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</a:rPr>
              <a:t>Co-Incrementation: Combining Co-Training and Incremental Learning for Subject-Specific Facial Expression Recognition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. 270-280. 10.5220/0011635200003411. 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8273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Luo, Y.; Yin, L.; Bai, W.; Mao, K.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</a:rPr>
              <a:t>An Appraisal of Incremental Learning Methods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. Entropy 2020, 22, 1190. 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8273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Lu, J., Liu, A., Dong, F., Gu, F., Gama, J., &amp; Zhang, G. (2018).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</a:rPr>
              <a:t>Learning under concept drift: A review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. </a:t>
            </a:r>
            <a:r>
              <a:rPr i="1" lang="en" sz="1100">
                <a:solidFill>
                  <a:srgbClr val="000000"/>
                </a:solidFill>
                <a:highlight>
                  <a:srgbClr val="FFFFFF"/>
                </a:highlight>
              </a:rPr>
              <a:t>IEEE transactions on knowledge and data engineering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i="1" lang="en" sz="1100">
                <a:solidFill>
                  <a:srgbClr val="000000"/>
                </a:solidFill>
                <a:highlight>
                  <a:srgbClr val="FFFFFF"/>
                </a:highlight>
              </a:rPr>
              <a:t>31 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(12), 2346-2363.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8273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Baolin Peng, Chunyuan Li, Jinchao Li, Shahin Shayandeh, Lars Liden, Jianfeng Gao; S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</a:rPr>
              <a:t>oloist: Building Task Bots at Scale with Transfer Learning and Machine Teaching. </a:t>
            </a:r>
            <a:r>
              <a:rPr i="1" lang="en" sz="1100">
                <a:solidFill>
                  <a:srgbClr val="000000"/>
                </a:solidFill>
                <a:highlight>
                  <a:srgbClr val="FFFFFF"/>
                </a:highlight>
              </a:rPr>
              <a:t>Transactions of the Association for Computational Linguistics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 2021; 9 807–824.</a:t>
            </a:r>
            <a:endParaRPr/>
          </a:p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Multinomial NB</a:t>
            </a:r>
            <a:endParaRPr/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Naives-Bayes c</a:t>
            </a:r>
            <a:r>
              <a:rPr lang="en"/>
              <a:t>lassifie</a:t>
            </a:r>
            <a:r>
              <a:rPr lang="en"/>
              <a:t> suivant la probabilité: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Cette probabilité suit l’hypothèse d’indépendance des features.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Ici, une approximation est utilisée: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ɑ est un paramètre arbitraire fixe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servant à éviter les dénominateurs nuls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Ajouter</a:t>
            </a:r>
            <a:r>
              <a:rPr lang="en"/>
              <a:t> une classe revient simplement à calculer un nouveau 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Les N sont défini selon les features:</a:t>
            </a:r>
            <a:endParaRPr/>
          </a:p>
        </p:txBody>
      </p:sp>
      <p:sp>
        <p:nvSpPr>
          <p:cNvPr id="271" name="Google Shape;27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78775"/>
            <a:ext cx="4260300" cy="27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CFEE</a:t>
            </a:r>
            <a:endParaRPr/>
          </a:p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800"/>
              <a:buChar char="-"/>
            </a:pPr>
            <a:r>
              <a:rPr lang="en">
                <a:solidFill>
                  <a:srgbClr val="505050"/>
                </a:solidFill>
                <a:highlight>
                  <a:srgbClr val="FFFFFF"/>
                </a:highlight>
              </a:rPr>
              <a:t>Compound Facial Expression Emotions (CFEE)</a:t>
            </a:r>
            <a:endParaRPr>
              <a:solidFill>
                <a:srgbClr val="50505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505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505050"/>
              </a:buClr>
              <a:buSzPts val="1800"/>
              <a:buChar char="-"/>
            </a:pPr>
            <a:r>
              <a:rPr lang="en">
                <a:solidFill>
                  <a:srgbClr val="505050"/>
                </a:solidFill>
                <a:highlight>
                  <a:srgbClr val="FFFFFF"/>
                </a:highlight>
              </a:rPr>
              <a:t>22 Classes with 230 images each</a:t>
            </a:r>
            <a:endParaRPr>
              <a:solidFill>
                <a:srgbClr val="50505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505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505050"/>
              </a:buClr>
              <a:buSzPts val="1800"/>
              <a:buChar char="-"/>
            </a:pPr>
            <a:r>
              <a:rPr lang="en">
                <a:solidFill>
                  <a:srgbClr val="505050"/>
                </a:solidFill>
                <a:highlight>
                  <a:srgbClr val="FFFFFF"/>
                </a:highlight>
              </a:rPr>
              <a:t>5060 images in total</a:t>
            </a:r>
            <a:endParaRPr>
              <a:solidFill>
                <a:srgbClr val="50505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505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505050"/>
              </a:buClr>
              <a:buSzPts val="1800"/>
              <a:buChar char="-"/>
            </a:pPr>
            <a:r>
              <a:rPr lang="en">
                <a:solidFill>
                  <a:srgbClr val="505050"/>
                </a:solidFill>
                <a:highlight>
                  <a:srgbClr val="FFFFFF"/>
                </a:highlight>
              </a:rPr>
              <a:t>7 basic emotions + 15 </a:t>
            </a:r>
            <a:r>
              <a:rPr lang="en">
                <a:solidFill>
                  <a:srgbClr val="505050"/>
                </a:solidFill>
                <a:highlight>
                  <a:srgbClr val="FFFFFF"/>
                </a:highlight>
              </a:rPr>
              <a:t>compound</a:t>
            </a:r>
            <a:r>
              <a:rPr lang="en">
                <a:solidFill>
                  <a:srgbClr val="505050"/>
                </a:solidFill>
                <a:highlight>
                  <a:srgbClr val="FFFFFF"/>
                </a:highlight>
              </a:rPr>
              <a:t> emotions</a:t>
            </a:r>
            <a:endParaRPr>
              <a:solidFill>
                <a:srgbClr val="505050"/>
              </a:solidFill>
              <a:highlight>
                <a:srgbClr val="FFFFFF"/>
              </a:highlight>
            </a:endParaRPr>
          </a:p>
        </p:txBody>
      </p:sp>
      <p:sp>
        <p:nvSpPr>
          <p:cNvPr id="279" name="Google Shape;27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21" y="1670250"/>
            <a:ext cx="3783654" cy="2494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Reconnaissance d’émotions</a:t>
            </a:r>
            <a:endParaRPr sz="3200"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266325"/>
            <a:ext cx="3686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ous utilisons des images de visage actées provenant de la base de donnée </a:t>
            </a:r>
            <a:r>
              <a:rPr b="1" lang="en"/>
              <a:t>CFEE </a:t>
            </a:r>
            <a:r>
              <a:rPr lang="en"/>
              <a:t>(22 émotions).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Ces émotions sont celles décrites par Paul Ekman (6 émotions basiques + neutre) ainsi que 15 émotions composites (par exemple: Happily_Disgusted et Sadly_Surprised).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050" y="1486523"/>
            <a:ext cx="4501725" cy="23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4702500" y="4040625"/>
            <a:ext cx="3686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Base CFEE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Apprentissage incrémental</a:t>
            </a:r>
            <a:endParaRPr sz="3200"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217100" y="1266325"/>
            <a:ext cx="3013800" cy="3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Acquisition </a:t>
            </a:r>
            <a:r>
              <a:rPr b="1" lang="en" sz="1200"/>
              <a:t>continue </a:t>
            </a:r>
            <a:r>
              <a:rPr lang="en" sz="1200"/>
              <a:t>de connaissances.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Conservation </a:t>
            </a:r>
            <a:r>
              <a:rPr lang="en" sz="1200"/>
              <a:t>des connaissances précédentes </a:t>
            </a:r>
            <a:r>
              <a:rPr lang="en" sz="1100"/>
              <a:t>ne nécessitant pas de reprendre l'ensemble des données d'apprentissage depuis le début à chaque fois qu'un nouveau lot de données est introduit.</a:t>
            </a:r>
            <a:endParaRPr sz="1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Mise à jour d</a:t>
            </a:r>
            <a:r>
              <a:rPr lang="en" sz="1100"/>
              <a:t>es connaissances existantes en intégrant de nouvelles informations de </a:t>
            </a:r>
            <a:r>
              <a:rPr b="1" lang="en" sz="1100"/>
              <a:t>manière graduelle.</a:t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0" l="0" r="72907" t="8164"/>
          <a:stretch/>
        </p:blipFill>
        <p:spPr>
          <a:xfrm>
            <a:off x="3364125" y="1266325"/>
            <a:ext cx="1532649" cy="27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254150" y="4007375"/>
            <a:ext cx="476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Exemple de l’apprentissage incrémental en classification multiclasse sur des images. </a:t>
            </a:r>
            <a:endParaRPr sz="9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0" l="27091" r="46907" t="8164"/>
          <a:stretch/>
        </p:blipFill>
        <p:spPr>
          <a:xfrm>
            <a:off x="4896775" y="1266325"/>
            <a:ext cx="1470925" cy="27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53095" r="0" t="8164"/>
          <a:stretch/>
        </p:blipFill>
        <p:spPr>
          <a:xfrm>
            <a:off x="6367700" y="1266325"/>
            <a:ext cx="2653450" cy="27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Oubli catastrophique</a:t>
            </a:r>
            <a:endParaRPr sz="3200"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266325"/>
            <a:ext cx="3628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L'oubli catastrophique (catastrophic forgetting) désigne la </a:t>
            </a:r>
            <a:r>
              <a:rPr b="1" lang="en"/>
              <a:t>perte significative</a:t>
            </a:r>
            <a:r>
              <a:rPr lang="en"/>
              <a:t> ou </a:t>
            </a:r>
            <a:r>
              <a:rPr b="1" lang="en"/>
              <a:t>totale</a:t>
            </a:r>
            <a:r>
              <a:rPr lang="en"/>
              <a:t> des connaissances précédemment acquises </a:t>
            </a:r>
            <a:r>
              <a:rPr b="1" lang="en"/>
              <a:t>lors de l'ajout</a:t>
            </a:r>
            <a:r>
              <a:rPr lang="en"/>
              <a:t> de nouvelles données.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Une des grandes difficultés de l’apprentissage continu.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238" y="920397"/>
            <a:ext cx="4728076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4654163" y="4358525"/>
            <a:ext cx="36282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Courbe du taux de reconnaissance lors d’un </a:t>
            </a:r>
            <a:r>
              <a:rPr lang="en"/>
              <a:t>entraînement</a:t>
            </a:r>
            <a:r>
              <a:rPr lang="en"/>
              <a:t> incrémental. La </a:t>
            </a:r>
            <a:r>
              <a:rPr lang="en"/>
              <a:t>tâche</a:t>
            </a:r>
            <a:r>
              <a:rPr lang="en"/>
              <a:t> 1 est apprise lors des epochs 0 à 29. La tâche 2 entre 30 et 60.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Objectifs du projet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 </a:t>
            </a:r>
            <a:r>
              <a:rPr b="1" lang="en"/>
              <a:t>état de l’art</a:t>
            </a:r>
            <a:r>
              <a:rPr lang="en"/>
              <a:t> sur l’apprentissage incrémental (incluant l’apprentissage actif)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 développement de </a:t>
            </a:r>
            <a:r>
              <a:rPr b="1" lang="en"/>
              <a:t>modèles incrémentaux en classes</a:t>
            </a:r>
            <a:r>
              <a:rPr lang="en"/>
              <a:t> (puisque les classes d’émotions diffèrent en fonction des individus)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 développement d’un </a:t>
            </a:r>
            <a:r>
              <a:rPr b="1" lang="en"/>
              <a:t>outil d’annotation semi-automatique</a:t>
            </a:r>
            <a:r>
              <a:rPr lang="en"/>
              <a:t> (permettant un apprentissage actif)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91919"/>
              </a:solidFill>
            </a:endParaRPr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Units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266325"/>
            <a:ext cx="3635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Units (AU) sont des </a:t>
            </a:r>
            <a:r>
              <a:rPr b="1" lang="en"/>
              <a:t>mesures </a:t>
            </a:r>
            <a:r>
              <a:rPr lang="en"/>
              <a:t>d’activation des muscles du visage.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Elles peuvent exister sous 2 formes: soit </a:t>
            </a:r>
            <a:r>
              <a:rPr b="1" lang="en"/>
              <a:t>binaire </a:t>
            </a:r>
            <a:r>
              <a:rPr lang="en"/>
              <a:t>(on, off), soit en tant qu’</a:t>
            </a:r>
            <a:r>
              <a:rPr b="1" lang="en"/>
              <a:t>intensi</a:t>
            </a:r>
            <a:r>
              <a:rPr b="1" lang="en"/>
              <a:t>t</a:t>
            </a:r>
            <a:r>
              <a:rPr b="1" lang="en"/>
              <a:t>é</a:t>
            </a:r>
            <a:r>
              <a:rPr lang="en"/>
              <a:t>.  </a:t>
            </a:r>
            <a:endParaRPr/>
          </a:p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200" y="445025"/>
            <a:ext cx="4213235" cy="421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METHODE 1: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207250" y="1266325"/>
            <a:ext cx="4064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Extraction des </a:t>
            </a:r>
            <a:r>
              <a:rPr b="1" lang="en"/>
              <a:t>Action Units</a:t>
            </a:r>
            <a:r>
              <a:rPr lang="en"/>
              <a:t> (AU) via OpenFace.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Expérimentation des différents </a:t>
            </a:r>
            <a:r>
              <a:rPr b="1" lang="en"/>
              <a:t>modèles incrémentaux </a:t>
            </a:r>
            <a:r>
              <a:rPr lang="en"/>
              <a:t>présents</a:t>
            </a:r>
            <a:r>
              <a:rPr b="1" lang="en"/>
              <a:t> sur sklearn</a:t>
            </a:r>
            <a:r>
              <a:rPr lang="en"/>
              <a:t> en apprentissage traditionnel pour définir une baseline.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 passe ensuite en mode incrémental.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4371100" y="2073475"/>
            <a:ext cx="1427400" cy="1095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AUs from Openface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6043850" y="2073475"/>
            <a:ext cx="1427400" cy="1095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RF,MNB,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SGD,BNB,MLP,PAC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7716600" y="2073475"/>
            <a:ext cx="1427400" cy="1095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Prédiction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4" name="Google Shape;134;p20"/>
          <p:cNvCxnSpPr>
            <a:stCxn id="131" idx="6"/>
            <a:endCxn id="132" idx="2"/>
          </p:cNvCxnSpPr>
          <p:nvPr/>
        </p:nvCxnSpPr>
        <p:spPr>
          <a:xfrm>
            <a:off x="5798500" y="2620975"/>
            <a:ext cx="24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>
            <a:stCxn id="132" idx="6"/>
            <a:endCxn id="133" idx="2"/>
          </p:cNvCxnSpPr>
          <p:nvPr/>
        </p:nvCxnSpPr>
        <p:spPr>
          <a:xfrm>
            <a:off x="7471250" y="2620975"/>
            <a:ext cx="24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3144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METHODE 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021875"/>
            <a:ext cx="8520600" cy="25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Notre hypothèse était que les AUs étaient le facteur limitant de notre architecture.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Nous avons </a:t>
            </a:r>
            <a:r>
              <a:rPr lang="en" sz="1700"/>
              <a:t>entraîné</a:t>
            </a:r>
            <a:r>
              <a:rPr lang="en" sz="1700"/>
              <a:t> des </a:t>
            </a:r>
            <a:r>
              <a:rPr b="1" lang="en" sz="1700"/>
              <a:t>CNNs</a:t>
            </a:r>
            <a:r>
              <a:rPr lang="en" sz="1700"/>
              <a:t> sur les émotions de base, et les avons comparé avant de retirer la couche décisionnelle.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Ces features sont ensuite concaténées avec les AUs et le modèle le plus performant vu dans la méthode 1 est utilisé pour la classification.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413900" y="3637751"/>
            <a:ext cx="1174500" cy="80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Image CFEE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1885723" y="4147040"/>
            <a:ext cx="1174500" cy="80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1885723" y="3238798"/>
            <a:ext cx="1174500" cy="80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Openface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357546" y="3637751"/>
            <a:ext cx="1174500" cy="80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Feature vector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4829377" y="3638800"/>
            <a:ext cx="1657800" cy="80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MultinomialNB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(MNB)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8" name="Google Shape;148;p21"/>
          <p:cNvCxnSpPr>
            <a:endCxn id="144" idx="2"/>
          </p:cNvCxnSpPr>
          <p:nvPr/>
        </p:nvCxnSpPr>
        <p:spPr>
          <a:xfrm>
            <a:off x="1601923" y="4044740"/>
            <a:ext cx="2838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1"/>
          <p:cNvCxnSpPr>
            <a:stCxn id="143" idx="6"/>
            <a:endCxn id="145" idx="2"/>
          </p:cNvCxnSpPr>
          <p:nvPr/>
        </p:nvCxnSpPr>
        <p:spPr>
          <a:xfrm flipH="1" rot="10800000">
            <a:off x="1588400" y="3643451"/>
            <a:ext cx="2973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1"/>
          <p:cNvCxnSpPr>
            <a:stCxn id="144" idx="7"/>
            <a:endCxn id="146" idx="2"/>
          </p:cNvCxnSpPr>
          <p:nvPr/>
        </p:nvCxnSpPr>
        <p:spPr>
          <a:xfrm flipH="1" rot="10800000">
            <a:off x="2888222" y="4042374"/>
            <a:ext cx="4692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1"/>
          <p:cNvCxnSpPr>
            <a:stCxn id="145" idx="5"/>
            <a:endCxn id="146" idx="2"/>
          </p:cNvCxnSpPr>
          <p:nvPr/>
        </p:nvCxnSpPr>
        <p:spPr>
          <a:xfrm>
            <a:off x="2888222" y="3929664"/>
            <a:ext cx="469200" cy="1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1"/>
          <p:cNvCxnSpPr>
            <a:stCxn id="146" idx="6"/>
            <a:endCxn id="147" idx="2"/>
          </p:cNvCxnSpPr>
          <p:nvPr/>
        </p:nvCxnSpPr>
        <p:spPr>
          <a:xfrm>
            <a:off x="4532046" y="4042451"/>
            <a:ext cx="297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1"/>
          <p:cNvCxnSpPr>
            <a:stCxn id="147" idx="6"/>
          </p:cNvCxnSpPr>
          <p:nvPr/>
        </p:nvCxnSpPr>
        <p:spPr>
          <a:xfrm>
            <a:off x="6487177" y="4043500"/>
            <a:ext cx="63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1"/>
          <p:cNvSpPr txBox="1"/>
          <p:nvPr/>
        </p:nvSpPr>
        <p:spPr>
          <a:xfrm>
            <a:off x="6639568" y="3637751"/>
            <a:ext cx="20901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Prédictions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